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</p:sldMasterIdLst>
  <p:notesMasterIdLst>
    <p:notesMasterId r:id="rId38"/>
  </p:notesMasterIdLst>
  <p:handoutMasterIdLst>
    <p:handoutMasterId r:id="rId39"/>
  </p:handoutMasterIdLst>
  <p:sldIdLst>
    <p:sldId id="280" r:id="rId2"/>
    <p:sldId id="330" r:id="rId3"/>
    <p:sldId id="331" r:id="rId4"/>
    <p:sldId id="362" r:id="rId5"/>
    <p:sldId id="333" r:id="rId6"/>
    <p:sldId id="334" r:id="rId7"/>
    <p:sldId id="336" r:id="rId8"/>
    <p:sldId id="337" r:id="rId9"/>
    <p:sldId id="335" r:id="rId10"/>
    <p:sldId id="338" r:id="rId11"/>
    <p:sldId id="339" r:id="rId12"/>
    <p:sldId id="341" r:id="rId13"/>
    <p:sldId id="342" r:id="rId14"/>
    <p:sldId id="343" r:id="rId15"/>
    <p:sldId id="344" r:id="rId16"/>
    <p:sldId id="346" r:id="rId17"/>
    <p:sldId id="347" r:id="rId18"/>
    <p:sldId id="348" r:id="rId19"/>
    <p:sldId id="358" r:id="rId20"/>
    <p:sldId id="360" r:id="rId21"/>
    <p:sldId id="361" r:id="rId22"/>
    <p:sldId id="340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45" r:id="rId33"/>
    <p:sldId id="366" r:id="rId34"/>
    <p:sldId id="363" r:id="rId35"/>
    <p:sldId id="364" r:id="rId36"/>
    <p:sldId id="365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CFF55"/>
    <a:srgbClr val="A8BC32"/>
    <a:srgbClr val="FFFF00"/>
    <a:srgbClr val="A5FFFA"/>
    <a:srgbClr val="AAC8DC"/>
    <a:srgbClr val="0DBCFF"/>
    <a:srgbClr val="BF1D0A"/>
    <a:srgbClr val="01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-1864" y="-96"/>
      </p:cViewPr>
      <p:guideLst>
        <p:guide orient="horz" pos="3701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7" charset="0"/>
                <a:ea typeface="Geneva" pitchFamily="-107" charset="-128"/>
                <a:cs typeface="Geneva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fld id="{63C1F81F-3A84-474F-96CA-5A08DA7A1188}" type="datetime1">
              <a:rPr lang="en-US"/>
              <a:pPr>
                <a:defRPr/>
              </a:pPr>
              <a:t>10/7/12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7" charset="0"/>
                <a:ea typeface="Geneva" pitchFamily="-107" charset="-128"/>
                <a:cs typeface="Geneva" pitchFamily="-10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Geneva" charset="0"/>
              </a:defRPr>
            </a:lvl1pPr>
          </a:lstStyle>
          <a:p>
            <a:pPr>
              <a:defRPr/>
            </a:pPr>
            <a:fld id="{6AB9341F-20FE-3448-9FDB-B40D9DB1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27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7C23AED1-081D-AF41-A616-7A038D87E82E}" type="datetime1">
              <a:rPr lang="en-US"/>
              <a:pPr>
                <a:defRPr/>
              </a:pPr>
              <a:t>10/7/12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BD559DD0-B728-CC4F-837D-7D04019BC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872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Geneva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107" charset="-128"/>
        <a:cs typeface="Geneva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ＭＳ Ｐゴシック" pitchFamily="-108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 moving average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59DD0-B728-CC4F-837D-7D04019BC4A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7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r>
              <a:rPr lang="en-US" baseline="0" dirty="0" smtClean="0"/>
              <a:t> lifetime 100ms, interest lifetime 1 sec.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59DD0-B728-CC4F-837D-7D04019BC4A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9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Threshold 25% of window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59DD0-B728-CC4F-837D-7D04019BC4A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1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simulations, period</a:t>
            </a:r>
            <a:r>
              <a:rPr lang="en-US" baseline="0" dirty="0" smtClean="0"/>
              <a:t> is set to 1 sec.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59DD0-B728-CC4F-837D-7D04019BC4A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8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95%</a:t>
            </a:r>
            <a:r>
              <a:rPr lang="en-US" baseline="0" dirty="0" smtClean="0"/>
              <a:t> confidence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5B2FC-0D32-8343-ABF8-D9BC4CFA9F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78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emulation we have a real</a:t>
            </a:r>
            <a:r>
              <a:rPr lang="en-US" baseline="0" dirty="0" smtClean="0"/>
              <a:t> operating system Linux Ubuntu 10 with </a:t>
            </a:r>
            <a:r>
              <a:rPr lang="en-US" baseline="0" dirty="0" err="1" smtClean="0"/>
              <a:t>CCNx</a:t>
            </a:r>
            <a:r>
              <a:rPr lang="en-US" baseline="0" dirty="0" smtClean="0"/>
              <a:t> 0.6.0 installed</a:t>
            </a:r>
          </a:p>
          <a:p>
            <a:r>
              <a:rPr lang="en-US" baseline="0" dirty="0" smtClean="0"/>
              <a:t>In emulation we have Java applications that use a normal java </a:t>
            </a:r>
            <a:r>
              <a:rPr lang="en-US" baseline="0" dirty="0" err="1" smtClean="0"/>
              <a:t>CCNx</a:t>
            </a:r>
            <a:r>
              <a:rPr lang="en-US" baseline="0" dirty="0" smtClean="0"/>
              <a:t> API and have the same functionality as applications in </a:t>
            </a:r>
            <a:r>
              <a:rPr lang="en-US" baseline="0" dirty="0" err="1" smtClean="0"/>
              <a:t>ndnSIM</a:t>
            </a:r>
            <a:r>
              <a:rPr lang="en-US" baseline="0" dirty="0" smtClean="0"/>
              <a:t> (Producer app, consumer app, malicious app)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Setup is as on the picture with 100Kb links, 40ms delay</a:t>
            </a:r>
          </a:p>
          <a:p>
            <a:r>
              <a:rPr lang="en-US" baseline="0" dirty="0" smtClean="0"/>
              <a:t>Evil apps send packets every 2ms in emulation and every 2.8ms in simulation </a:t>
            </a:r>
          </a:p>
          <a:p>
            <a:r>
              <a:rPr lang="en-US" baseline="0" dirty="0" smtClean="0"/>
              <a:t>Consumers send interests every 200ms</a:t>
            </a:r>
          </a:p>
          <a:p>
            <a:r>
              <a:rPr lang="en-US" baseline="0" dirty="0" smtClean="0"/>
              <a:t>Producer is installed on the root node</a:t>
            </a:r>
          </a:p>
          <a:p>
            <a:r>
              <a:rPr lang="en-US" baseline="0" dirty="0" smtClean="0"/>
              <a:t>All clients are on the leaves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B4231-0D2A-401B-AF69-8ACDB8B819F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84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 Simulation and Emulation provide a similar results after making a reasonable adjustments. </a:t>
            </a:r>
          </a:p>
          <a:p>
            <a:r>
              <a:rPr lang="en-US" dirty="0" err="1" smtClean="0"/>
              <a:t>ndnSIM</a:t>
            </a:r>
            <a:r>
              <a:rPr lang="en-US" dirty="0" smtClean="0"/>
              <a:t> performs worse due to its deterministic nature, while the effects of UDP</a:t>
            </a:r>
            <a:r>
              <a:rPr lang="en-US" baseline="0" dirty="0" smtClean="0"/>
              <a:t> protocol usage, operating system scheduling, and kernel level operations on packet queues provide more randomness and a better intermixing of bad and good traffic that give a better </a:t>
            </a:r>
            <a:r>
              <a:rPr lang="en-US" baseline="0" dirty="0" err="1" smtClean="0"/>
              <a:t>perofrmance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B4231-0D2A-401B-AF69-8ACDB8B819F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37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6" descr="parcxerox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6" descr="parcxerox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6" descr="parcxerox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building_windows.png"/>
          <p:cNvPicPr>
            <a:picLocks noChangeAspect="1"/>
          </p:cNvPicPr>
          <p:nvPr userDrawn="1"/>
        </p:nvPicPr>
        <p:blipFill>
          <a:blip r:embed="rId3">
            <a:lum bright="20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0025"/>
            <a:ext cx="9144000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950595"/>
            <a:ext cx="7332134" cy="1263650"/>
          </a:xfrm>
        </p:spPr>
        <p:txBody>
          <a:bodyPr/>
          <a:lstStyle>
            <a:lvl1pPr algn="l">
              <a:defRPr sz="4000">
                <a:solidFill>
                  <a:srgbClr val="25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57425"/>
            <a:ext cx="3903133" cy="37401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rgbClr val="255467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lIns="0"/>
          <a:lstStyle>
            <a:lvl1pPr algn="r">
              <a:defRPr sz="900">
                <a:solidFill>
                  <a:srgbClr val="373737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© 2010 PARC | 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67854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250CA926-5F41-0943-BA87-651F342A49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8F45D06C-11D0-2F4B-999C-8E69ACAEA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80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874652"/>
            <a:ext cx="3344581" cy="546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fld id="{7AE2D53A-CB95-C94F-A579-C1ABDC51EF4B}" type="datetime1">
              <a:rPr lang="en-US" smtClean="0"/>
              <a:t>10/7/12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3476365" y="874653"/>
            <a:ext cx="5520876" cy="5478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03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fld id="{578ED6B0-AF1F-8644-BFFA-EF298EB088D5}" type="datetime1">
              <a:rPr lang="en-US" smtClean="0"/>
              <a:t>10/7/12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22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848" y="874652"/>
            <a:ext cx="5103629" cy="546911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fld id="{7AE2D53A-CB95-C94F-A579-C1ABDC51EF4B}" type="datetime1">
              <a:rPr lang="en-US" smtClean="0"/>
              <a:t>10/7/12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431292" y="1138655"/>
            <a:ext cx="3043009" cy="48816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1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290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parcxerox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1290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parcxerox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290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7" descr="parcxerox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296863"/>
            <a:ext cx="1222375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697355"/>
            <a:ext cx="7332134" cy="1263650"/>
          </a:xfrm>
        </p:spPr>
        <p:txBody>
          <a:bodyPr/>
          <a:lstStyle>
            <a:lvl1pPr algn="l">
              <a:defRPr sz="4000"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24505"/>
            <a:ext cx="3903133" cy="37401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900">
                <a:solidFill>
                  <a:srgbClr val="373737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© 2010 PARC | 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94136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8229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9D51D681-9CCC-EE47-B758-244B30BEDE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1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6324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F00A73A2-C4C6-9142-9B3C-7B2F00FD23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200" y="1838960"/>
            <a:ext cx="6324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AD5ED935-7252-EA47-963F-65025E6C8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F2AFBEE3-EFDD-114A-AA73-4BA93FC68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5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2F016560-7211-704D-B010-EA914171C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4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002B9BDC-B0BD-5F4A-806B-DA141A6121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321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PARC   |  </a:t>
            </a:r>
            <a:fld id="{C2480E59-FB04-284B-95C5-4437912B3D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901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1438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8475" y="6492875"/>
            <a:ext cx="2133600" cy="365125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373737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PARC   |  </a:t>
            </a:r>
            <a:fld id="{2BE98115-9968-934D-A9E0-9487C7D17E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  <p:sldLayoutId id="2147484484" r:id="rId6"/>
    <p:sldLayoutId id="2147484485" r:id="rId7"/>
    <p:sldLayoutId id="2147484486" r:id="rId8"/>
    <p:sldLayoutId id="2147484487" r:id="rId9"/>
    <p:sldLayoutId id="2147484488" r:id="rId10"/>
    <p:sldLayoutId id="2147484489" r:id="rId11"/>
    <p:sldLayoutId id="2147484490" r:id="rId12"/>
    <p:sldLayoutId id="2147484491" r:id="rId13"/>
    <p:sldLayoutId id="2147484492" r:id="rId14"/>
  </p:sldLayoutIdLst>
  <p:hf hdr="0" dt="0"/>
  <p:txStyles>
    <p:titleStyle>
      <a:lvl1pPr algn="l" defTabSz="457200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Arial"/>
          <a:ea typeface="Geneva" pitchFamily="-107" charset="-128"/>
          <a:cs typeface="Arial"/>
        </a:defRPr>
      </a:lvl1pPr>
      <a:lvl2pPr algn="l" defTabSz="457200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2pPr>
      <a:lvl3pPr algn="l" defTabSz="457200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3pPr>
      <a:lvl4pPr algn="l" defTabSz="457200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4pPr>
      <a:lvl5pPr algn="l" defTabSz="457200" rtl="0" eaLnBrk="0" fontAlgn="base" hangingPunct="0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dnsim.ne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439738" y="950913"/>
            <a:ext cx="7332662" cy="12636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Geneva" charset="0"/>
              </a:rPr>
              <a:t>(D)</a:t>
            </a:r>
            <a:r>
              <a:rPr lang="en-US" dirty="0" err="1" smtClean="0">
                <a:latin typeface="Arial" charset="0"/>
                <a:ea typeface="Geneva" charset="0"/>
              </a:rPr>
              <a:t>DoS</a:t>
            </a:r>
            <a:r>
              <a:rPr lang="en-US" dirty="0" smtClean="0">
                <a:latin typeface="Arial" charset="0"/>
                <a:ea typeface="Geneva" charset="0"/>
              </a:rPr>
              <a:t> in CCN:</a:t>
            </a:r>
            <a:br>
              <a:rPr lang="en-US" dirty="0" smtClean="0">
                <a:latin typeface="Arial" charset="0"/>
                <a:ea typeface="Geneva" charset="0"/>
              </a:rPr>
            </a:br>
            <a:r>
              <a:rPr lang="en-US" dirty="0" smtClean="0">
                <a:latin typeface="Arial" charset="0"/>
                <a:ea typeface="Geneva" charset="0"/>
              </a:rPr>
              <a:t>Evaluation &amp; Countermeasures</a:t>
            </a:r>
            <a:endParaRPr lang="en-US" dirty="0">
              <a:latin typeface="Arial" charset="0"/>
              <a:ea typeface="Geneva" charset="0"/>
            </a:endParaRPr>
          </a:p>
        </p:txBody>
      </p:sp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363026" y="2308225"/>
            <a:ext cx="22764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September 12, </a:t>
            </a:r>
            <a:r>
              <a:rPr lang="en-US" sz="1800" dirty="0"/>
              <a:t>2012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29625" y="5993102"/>
            <a:ext cx="630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Ongoing collaborative work between PARC, UCLA and UCI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hat limit alone is not sufficient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8626"/>
            <a:ext cx="3463925" cy="4427538"/>
          </a:xfrm>
        </p:spPr>
        <p:txBody>
          <a:bodyPr/>
          <a:lstStyle/>
          <a:p>
            <a:r>
              <a:rPr lang="en-US" dirty="0" smtClean="0"/>
              <a:t>In small topologies, prevents attackers from injecting excessive # of interests.</a:t>
            </a:r>
          </a:p>
          <a:p>
            <a:r>
              <a:rPr lang="en-US" dirty="0" smtClean="0"/>
              <a:t>As expected, it does not work in big topologies</a:t>
            </a:r>
          </a:p>
          <a:p>
            <a:pPr lvl="1"/>
            <a:r>
              <a:rPr lang="en-US" dirty="0" smtClean="0"/>
              <a:t>No differentiation between good and bad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Content Placeholder 15" descr="simple-limi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84" b="-4084"/>
          <a:stretch>
            <a:fillRect/>
          </a:stretch>
        </p:blipFill>
        <p:spPr>
          <a:xfrm>
            <a:off x="3845634" y="1427707"/>
            <a:ext cx="5155491" cy="51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the state information in routers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50" y="1838960"/>
            <a:ext cx="8464550" cy="4287203"/>
          </a:xfrm>
        </p:spPr>
        <p:txBody>
          <a:bodyPr/>
          <a:lstStyle/>
          <a:p>
            <a:r>
              <a:rPr lang="en-US" dirty="0" smtClean="0"/>
              <a:t>Theoretically, CCN routers have all the information needed to be able to differentiate good interests from bad ones.</a:t>
            </a:r>
          </a:p>
          <a:p>
            <a:pPr lvl="1"/>
            <a:r>
              <a:rPr lang="en-US" dirty="0" smtClean="0"/>
              <a:t>To be effective in </a:t>
            </a:r>
            <a:r>
              <a:rPr lang="en-US" dirty="0" err="1" smtClean="0"/>
              <a:t>DoS</a:t>
            </a:r>
            <a:r>
              <a:rPr lang="en-US" dirty="0" smtClean="0"/>
              <a:t>, bad interests need to be insuppressible  and requesting non-existing content.</a:t>
            </a:r>
          </a:p>
          <a:p>
            <a:pPr lvl="1"/>
            <a:r>
              <a:rPr lang="en-US" dirty="0" smtClean="0"/>
              <a:t>On the other hand, good interests will likely be satisfied with a content</a:t>
            </a:r>
          </a:p>
          <a:p>
            <a:r>
              <a:rPr lang="en-US" dirty="0" smtClean="0"/>
              <a:t>Keep </a:t>
            </a:r>
            <a:r>
              <a:rPr lang="en-US" dirty="0"/>
              <a:t>per incoming interface, per prefix (FIB entry</a:t>
            </a:r>
            <a:r>
              <a:rPr lang="en-US" dirty="0" smtClean="0"/>
              <a:t>) interest </a:t>
            </a:r>
            <a:r>
              <a:rPr lang="en-US" dirty="0"/>
              <a:t>satisfaction statistics </a:t>
            </a:r>
            <a:r>
              <a:rPr lang="en-US" dirty="0" smtClean="0"/>
              <a:t>in routers</a:t>
            </a:r>
          </a:p>
          <a:p>
            <a:r>
              <a:rPr lang="en-US" dirty="0" smtClean="0"/>
              <a:t>Use the statistics to detect and control bad traffic.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6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5335" y="71438"/>
            <a:ext cx="8726617" cy="12446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eighted </a:t>
            </a:r>
            <a:r>
              <a:rPr lang="en-US" dirty="0"/>
              <a:t>r</a:t>
            </a:r>
            <a:r>
              <a:rPr lang="en-US" dirty="0" smtClean="0"/>
              <a:t>ound-</a:t>
            </a:r>
            <a:r>
              <a:rPr lang="en-US" dirty="0"/>
              <a:t>r</a:t>
            </a:r>
            <a:r>
              <a:rPr lang="en-US" dirty="0" smtClean="0"/>
              <a:t>obin on interest queues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36715" y="1531656"/>
            <a:ext cx="8229600" cy="4287203"/>
          </a:xfrm>
        </p:spPr>
        <p:txBody>
          <a:bodyPr/>
          <a:lstStyle/>
          <a:p>
            <a:r>
              <a:rPr lang="en-US" sz="3200" dirty="0" smtClean="0"/>
              <a:t>when an Interest arrives</a:t>
            </a:r>
          </a:p>
          <a:p>
            <a:pPr lvl="1"/>
            <a:r>
              <a:rPr lang="en-US" sz="2400" dirty="0"/>
              <a:t>If (per-prefix/per-face) pending Interest </a:t>
            </a:r>
            <a:r>
              <a:rPr lang="en-US" sz="2400" dirty="0" smtClean="0"/>
              <a:t>limit is </a:t>
            </a:r>
            <a:r>
              <a:rPr lang="en-US" sz="2400" dirty="0"/>
              <a:t>not </a:t>
            </a:r>
            <a:r>
              <a:rPr lang="en-US" sz="2400" dirty="0" smtClean="0"/>
              <a:t>reached</a:t>
            </a:r>
          </a:p>
          <a:p>
            <a:pPr lvl="2"/>
            <a:r>
              <a:rPr lang="en-US" dirty="0" smtClean="0"/>
              <a:t>accept </a:t>
            </a:r>
            <a:r>
              <a:rPr lang="en-US" dirty="0"/>
              <a:t>Interest and create PIT entry</a:t>
            </a:r>
          </a:p>
          <a:p>
            <a:pPr lvl="1"/>
            <a:r>
              <a:rPr lang="en-US" sz="2400" dirty="0"/>
              <a:t>If limit is reached</a:t>
            </a:r>
          </a:p>
          <a:p>
            <a:pPr lvl="2"/>
            <a:r>
              <a:rPr lang="en-US" sz="1800" dirty="0">
                <a:solidFill>
                  <a:srgbClr val="373737"/>
                </a:solidFill>
              </a:rPr>
              <a:t>“buffer” Interest in per-outgoing </a:t>
            </a:r>
            <a:r>
              <a:rPr lang="en-US" sz="1800" dirty="0" smtClean="0">
                <a:solidFill>
                  <a:srgbClr val="373737"/>
                </a:solidFill>
              </a:rPr>
              <a:t>face/prefix </a:t>
            </a:r>
            <a:r>
              <a:rPr lang="en-US" sz="1800" dirty="0">
                <a:solidFill>
                  <a:srgbClr val="373737"/>
                </a:solidFill>
              </a:rPr>
              <a:t>queue (within per-incoming face sub-queue)</a:t>
            </a:r>
          </a:p>
          <a:p>
            <a:pPr lvl="2"/>
            <a:r>
              <a:rPr lang="en-US" sz="1800" dirty="0" smtClean="0">
                <a:solidFill>
                  <a:srgbClr val="373737"/>
                </a:solidFill>
              </a:rPr>
              <a:t>set </a:t>
            </a:r>
            <a:r>
              <a:rPr lang="en-US" sz="1800" dirty="0">
                <a:solidFill>
                  <a:srgbClr val="373737"/>
                </a:solidFill>
              </a:rPr>
              <a:t>weight for per-incoming face sub-queue proportional to </a:t>
            </a:r>
            <a:r>
              <a:rPr lang="en-US" sz="1800" dirty="0" smtClean="0">
                <a:solidFill>
                  <a:srgbClr val="373737"/>
                </a:solidFill>
              </a:rPr>
              <a:t>observed interest satisfaction </a:t>
            </a:r>
            <a:r>
              <a:rPr lang="en-US" sz="1800" dirty="0">
                <a:solidFill>
                  <a:srgbClr val="373737"/>
                </a:solidFill>
              </a:rPr>
              <a:t>ratio</a:t>
            </a:r>
          </a:p>
          <a:p>
            <a:pPr lvl="1"/>
            <a:r>
              <a:rPr lang="en-US" sz="2400" dirty="0"/>
              <a:t>when new PIT slot becomes available</a:t>
            </a:r>
          </a:p>
          <a:p>
            <a:pPr lvl="2"/>
            <a:r>
              <a:rPr lang="en-US" sz="1800" dirty="0"/>
              <a:t>accept and create PIT entry for an Interest from </a:t>
            </a:r>
            <a:r>
              <a:rPr lang="en-US" sz="1800" dirty="0" smtClean="0"/>
              <a:t>queues based on </a:t>
            </a:r>
            <a:r>
              <a:rPr lang="en-US" sz="1800" dirty="0" smtClean="0">
                <a:solidFill>
                  <a:srgbClr val="373737"/>
                </a:solidFill>
              </a:rPr>
              <a:t>weighted </a:t>
            </a:r>
            <a:r>
              <a:rPr lang="en-US" sz="1800" dirty="0">
                <a:solidFill>
                  <a:srgbClr val="373737"/>
                </a:solidFill>
              </a:rPr>
              <a:t>round robin </a:t>
            </a:r>
            <a:r>
              <a:rPr lang="en-US" sz="1800" dirty="0" smtClean="0">
                <a:solidFill>
                  <a:srgbClr val="373737"/>
                </a:solidFill>
              </a:rPr>
              <a:t>sampling</a:t>
            </a:r>
            <a:endParaRPr lang="en-US" sz="1800" dirty="0">
              <a:solidFill>
                <a:srgbClr val="373737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Weighted round-robin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0937" y="1788161"/>
            <a:ext cx="3725333" cy="4544907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Partially works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more fair share of resources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Not effective at differentiating bad and good traffic (no-cache scenario)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Setting </a:t>
            </a:r>
            <a:r>
              <a:rPr lang="en-US" dirty="0">
                <a:solidFill>
                  <a:schemeClr val="tx1"/>
                </a:solidFill>
              </a:rPr>
              <a:t>queue sizes and lifetime can get </a:t>
            </a:r>
            <a:r>
              <a:rPr lang="en-US" dirty="0" smtClean="0">
                <a:solidFill>
                  <a:schemeClr val="tx1"/>
                </a:solidFill>
              </a:rPr>
              <a:t>tricky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Will most likely improve if supplemented with NACKS (under testing)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8" descr="queue.png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5" b="-4205"/>
          <a:stretch>
            <a:fillRect/>
          </a:stretch>
        </p:blipFill>
        <p:spPr>
          <a:xfrm>
            <a:off x="3979335" y="1312742"/>
            <a:ext cx="5096933" cy="50573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29056"/>
          <a:stretch/>
        </p:blipFill>
        <p:spPr>
          <a:xfrm>
            <a:off x="3962399" y="2674410"/>
            <a:ext cx="956733" cy="509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29056"/>
          <a:stretch/>
        </p:blipFill>
        <p:spPr>
          <a:xfrm>
            <a:off x="4080933" y="5214410"/>
            <a:ext cx="956733" cy="5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Interest acceptance/drops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When an Interest arrives</a:t>
            </a:r>
          </a:p>
          <a:p>
            <a:pPr lvl="1"/>
            <a:r>
              <a:rPr lang="en-US" sz="2400" dirty="0" smtClean="0"/>
              <a:t>“accept” if the outgoing face is utilized under a threshold </a:t>
            </a:r>
          </a:p>
          <a:p>
            <a:pPr lvl="1"/>
            <a:r>
              <a:rPr lang="en-US" sz="2400" dirty="0" smtClean="0"/>
              <a:t>Otherwise, accept with probability proportional to </a:t>
            </a:r>
            <a:r>
              <a:rPr lang="en-US" sz="2400" dirty="0"/>
              <a:t>t</a:t>
            </a:r>
            <a:r>
              <a:rPr lang="en-US" sz="2400" dirty="0" smtClean="0"/>
              <a:t>he satisfaction ratio for Interests on this face and </a:t>
            </a:r>
            <a:r>
              <a:rPr lang="en-US" sz="2400" dirty="0" smtClean="0">
                <a:solidFill>
                  <a:srgbClr val="373737"/>
                </a:solidFill>
              </a:rPr>
              <a:t>per-prefix </a:t>
            </a:r>
            <a:endParaRPr lang="en-US" sz="2400" dirty="0"/>
          </a:p>
          <a:p>
            <a:pPr lvl="1"/>
            <a:r>
              <a:rPr lang="en-US" sz="2400" dirty="0" smtClean="0"/>
              <a:t>Even if satisfaction ratio is 0: </a:t>
            </a:r>
            <a:r>
              <a:rPr lang="en-US" sz="2400" dirty="0" smtClean="0">
                <a:solidFill>
                  <a:srgbClr val="373737"/>
                </a:solidFill>
              </a:rPr>
              <a:t>“accept” with a low (“probe”) probability</a:t>
            </a:r>
            <a:endParaRPr lang="en-US" sz="3200" dirty="0" smtClean="0"/>
          </a:p>
          <a:p>
            <a:r>
              <a:rPr lang="en-US" sz="3200" dirty="0" smtClean="0"/>
              <a:t>All “accepted” Interests are still subject to (per-prefix/per-face) pending Interest limit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robabilistic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1" b="-1291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Parameter selection is important but may not be easy due to topology variances.</a:t>
            </a:r>
          </a:p>
          <a:p>
            <a:endParaRPr lang="en-US" dirty="0">
              <a:solidFill>
                <a:srgbClr val="373737"/>
              </a:solidFill>
            </a:endParaRPr>
          </a:p>
          <a:p>
            <a:r>
              <a:rPr lang="en-US" dirty="0">
                <a:solidFill>
                  <a:srgbClr val="373737"/>
                </a:solidFill>
              </a:rPr>
              <a:t>May result in link under-</a:t>
            </a:r>
            <a:r>
              <a:rPr lang="en-US" dirty="0" smtClean="0">
                <a:solidFill>
                  <a:srgbClr val="373737"/>
                </a:solidFill>
              </a:rPr>
              <a:t>utilization</a:t>
            </a:r>
          </a:p>
          <a:p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Works in general, </a:t>
            </a:r>
          </a:p>
          <a:p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Might perform better with NACKs (more accurate statistics)</a:t>
            </a:r>
            <a:endParaRPr lang="en-US" dirty="0">
              <a:solidFill>
                <a:srgbClr val="37373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826029"/>
          </a:xfrm>
        </p:spPr>
        <p:txBody>
          <a:bodyPr>
            <a:normAutofit/>
          </a:bodyPr>
          <a:lstStyle/>
          <a:p>
            <a:r>
              <a:rPr lang="en-US" dirty="0" smtClean="0"/>
              <a:t>Probabilistic </a:t>
            </a:r>
            <a:r>
              <a:rPr lang="en-US" dirty="0"/>
              <a:t>Interest </a:t>
            </a:r>
            <a:r>
              <a:rPr lang="en-US" dirty="0" smtClean="0"/>
              <a:t>acceptance Results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2631022"/>
            <a:ext cx="687215" cy="687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5416555"/>
            <a:ext cx="687215" cy="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Interest limit adjustments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Incorporate “</a:t>
            </a:r>
            <a:r>
              <a:rPr lang="en-US" dirty="0"/>
              <a:t>a</a:t>
            </a:r>
            <a:r>
              <a:rPr lang="en-US" dirty="0" smtClean="0"/>
              <a:t>ctive” PIT management</a:t>
            </a:r>
          </a:p>
          <a:p>
            <a:pPr lvl="1"/>
            <a:r>
              <a:rPr lang="en-US" sz="2400" dirty="0" smtClean="0"/>
              <a:t>Periodically</a:t>
            </a:r>
          </a:p>
          <a:p>
            <a:pPr lvl="2"/>
            <a:r>
              <a:rPr lang="en-US" sz="2000" dirty="0" smtClean="0"/>
              <a:t>for every FIB prefix</a:t>
            </a:r>
          </a:p>
          <a:p>
            <a:pPr lvl="3"/>
            <a:r>
              <a:rPr lang="en-US" dirty="0" smtClean="0">
                <a:solidFill>
                  <a:srgbClr val="373737"/>
                </a:solidFill>
              </a:rPr>
              <a:t>for all faces</a:t>
            </a:r>
          </a:p>
          <a:p>
            <a:pPr lvl="4"/>
            <a:r>
              <a:rPr lang="en-US" dirty="0" smtClean="0">
                <a:solidFill>
                  <a:srgbClr val="373737"/>
                </a:solidFill>
              </a:rPr>
              <a:t>Announce </a:t>
            </a:r>
            <a:r>
              <a:rPr lang="en-US" dirty="0" err="1" smtClean="0">
                <a:solidFill>
                  <a:srgbClr val="373737"/>
                </a:solidFill>
              </a:rPr>
              <a:t>NoPI</a:t>
            </a:r>
            <a:r>
              <a:rPr lang="en-US" dirty="0" smtClean="0">
                <a:solidFill>
                  <a:srgbClr val="373737"/>
                </a:solidFill>
              </a:rPr>
              <a:t> limit proportional to the satisfaction ratio</a:t>
            </a:r>
            <a:endParaRPr lang="en-US" dirty="0">
              <a:solidFill>
                <a:srgbClr val="373737"/>
              </a:solidFill>
            </a:endParaRPr>
          </a:p>
          <a:p>
            <a:pPr lvl="1"/>
            <a:r>
              <a:rPr lang="en-US" dirty="0" smtClean="0">
                <a:solidFill>
                  <a:srgbClr val="373737"/>
                </a:solidFill>
              </a:rPr>
              <a:t>Min limit is 1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73737"/>
                </a:solidFill>
              </a:rPr>
              <a:t>sum of all announced limits is at least equal to sum of output limits</a:t>
            </a:r>
            <a:endParaRPr lang="en-US" dirty="0">
              <a:solidFill>
                <a:srgbClr val="373737"/>
              </a:solidFill>
            </a:endParaRPr>
          </a:p>
          <a:p>
            <a:pPr lvl="1"/>
            <a:endParaRPr lang="en-US" dirty="0" smtClean="0"/>
          </a:p>
          <a:p>
            <a:pPr marL="457196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87731"/>
              </p:ext>
            </p:extLst>
          </p:nvPr>
        </p:nvGraphicFramePr>
        <p:xfrm>
          <a:off x="2651912" y="5033214"/>
          <a:ext cx="39052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4" imgW="1968500" imgH="393700" progId="Equation.3">
                  <p:embed/>
                </p:oleObj>
              </mc:Choice>
              <mc:Fallback>
                <p:oleObj name="Equation" r:id="rId4" imgW="196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1912" y="5033214"/>
                        <a:ext cx="39052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35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Illustration of Dynamic </a:t>
            </a:r>
            <a:r>
              <a:rPr lang="en-US" dirty="0"/>
              <a:t>limits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17</a:t>
            </a:fld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245532" y="851726"/>
            <a:ext cx="2184409" cy="5910043"/>
            <a:chOff x="245532" y="851726"/>
            <a:chExt cx="2184409" cy="59100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532" y="4374169"/>
              <a:ext cx="2019300" cy="2387600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423324" y="4558839"/>
              <a:ext cx="1871139" cy="1785665"/>
              <a:chOff x="584192" y="1251469"/>
              <a:chExt cx="1871139" cy="1785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75" y="1688679"/>
              <a:ext cx="2019300" cy="2387600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457202" y="1887065"/>
              <a:ext cx="1871139" cy="1785665"/>
              <a:chOff x="584192" y="1251469"/>
              <a:chExt cx="1871139" cy="178566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</a:t>
                </a:r>
                <a:endParaRPr lang="en-US" sz="12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NA</a:t>
                </a:r>
                <a:endParaRPr lang="en-US" sz="12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45532" y="851726"/>
              <a:ext cx="2184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Just before the attack</a:t>
              </a:r>
              <a:endParaRPr lang="en-US" sz="1600" u="sng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23325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4627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276598" y="851726"/>
            <a:ext cx="2184411" cy="5910043"/>
            <a:chOff x="3276598" y="851726"/>
            <a:chExt cx="2184411" cy="59100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598" y="4374169"/>
              <a:ext cx="2019300" cy="23876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3462872" y="4548764"/>
              <a:ext cx="1871139" cy="1785665"/>
              <a:chOff x="584192" y="1251469"/>
              <a:chExt cx="1871139" cy="178566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6241" y="1688679"/>
              <a:ext cx="2019300" cy="2387600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3513671" y="1853831"/>
              <a:ext cx="1871139" cy="1785665"/>
              <a:chOff x="584192" y="1251469"/>
              <a:chExt cx="1871139" cy="1785665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10158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0.5</a:t>
                </a:r>
                <a:endParaRPr lang="en-US" sz="12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0.5</a:t>
                </a:r>
                <a:endParaRPr lang="en-US" sz="12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3276600" y="851726"/>
              <a:ext cx="218440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Immediately after attack starts</a:t>
              </a:r>
              <a:endParaRPr lang="en-US" sz="1600" u="sng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454393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405695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146796" y="843259"/>
            <a:ext cx="2489200" cy="5918510"/>
            <a:chOff x="6146796" y="843259"/>
            <a:chExt cx="2489200" cy="59185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665" y="4374169"/>
              <a:ext cx="2019300" cy="2387600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6510870" y="4572557"/>
              <a:ext cx="1871139" cy="1785665"/>
              <a:chOff x="584192" y="1251469"/>
              <a:chExt cx="1871139" cy="1785665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50</a:t>
                </a:r>
                <a:endParaRPr lang="en-US" sz="12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45</a:t>
                </a:r>
                <a:endParaRPr lang="en-US" sz="1200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45</a:t>
                </a:r>
                <a:endParaRPr lang="en-US" sz="12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25</a:t>
                </a:r>
                <a:endParaRPr lang="en-US" sz="1200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7308" y="1725309"/>
              <a:ext cx="2019300" cy="2387600"/>
            </a:xfrm>
            <a:prstGeom prst="rect">
              <a:avLst/>
            </a:prstGeom>
          </p:spPr>
        </p:pic>
        <p:grpSp>
          <p:nvGrpSpPr>
            <p:cNvPr id="89" name="Group 88"/>
            <p:cNvGrpSpPr/>
            <p:nvPr/>
          </p:nvGrpSpPr>
          <p:grpSpPr>
            <a:xfrm>
              <a:off x="6510870" y="1902391"/>
              <a:ext cx="1871139" cy="1785665"/>
              <a:chOff x="584192" y="1251469"/>
              <a:chExt cx="1871139" cy="1785665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354657" y="2760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354657" y="22912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956724" y="1834067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0.9</a:t>
                </a:r>
                <a:endParaRPr lang="en-US" sz="120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490117" y="18340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0.9</a:t>
                </a:r>
                <a:endParaRPr lang="en-US" sz="12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84192" y="136839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100663" y="1300663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803398" y="1436135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0.0</a:t>
                </a:r>
                <a:endParaRPr lang="en-US" sz="12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608661" y="1251469"/>
                <a:ext cx="651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1.0</a:t>
                </a:r>
                <a:endParaRPr lang="en-US" sz="1200" dirty="0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6146796" y="843259"/>
              <a:ext cx="248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 smtClean="0"/>
                <a:t>Stabilized after the attack</a:t>
              </a:r>
              <a:endParaRPr lang="en-US" sz="1600" u="sng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426193" y="1288534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Satisfaction rates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77495" y="4040991"/>
              <a:ext cx="1841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6E3519"/>
                  </a:solidFill>
                </a:rPr>
                <a:t>Announced limits</a:t>
              </a:r>
              <a:endParaRPr lang="en-US" sz="1400" dirty="0">
                <a:solidFill>
                  <a:srgbClr val="6E35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66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dynamic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" b="-2341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373737"/>
              </a:solidFill>
            </a:endParaRPr>
          </a:p>
          <a:p>
            <a:endParaRPr lang="en-US" dirty="0">
              <a:solidFill>
                <a:srgbClr val="373737"/>
              </a:solidFill>
            </a:endParaRPr>
          </a:p>
          <a:p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Does not require much parameter tweaking</a:t>
            </a:r>
          </a:p>
          <a:p>
            <a:endParaRPr lang="en-US" dirty="0" smtClean="0">
              <a:solidFill>
                <a:srgbClr val="373737"/>
              </a:solidFill>
            </a:endParaRPr>
          </a:p>
          <a:p>
            <a:endParaRPr lang="en-US" b="1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Works with all topologies tested</a:t>
            </a:r>
            <a:endParaRPr lang="en-US" dirty="0">
              <a:solidFill>
                <a:srgbClr val="37373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limits results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2631022"/>
            <a:ext cx="687215" cy="687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77" y="5526622"/>
            <a:ext cx="687215" cy="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experimental setup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Rocketfuel</a:t>
            </a:r>
            <a:r>
              <a:rPr lang="en-US" dirty="0" smtClean="0"/>
              <a:t> Sprint topology </a:t>
            </a:r>
            <a:endParaRPr lang="en-US" dirty="0"/>
          </a:p>
          <a:p>
            <a:r>
              <a:rPr lang="en-US" smtClean="0"/>
              <a:t>7337 </a:t>
            </a:r>
            <a:r>
              <a:rPr lang="en-US" dirty="0" smtClean="0"/>
              <a:t>routers and 10 000 links </a:t>
            </a:r>
          </a:p>
          <a:p>
            <a:r>
              <a:rPr lang="en-US" dirty="0"/>
              <a:t>O</a:t>
            </a:r>
            <a:r>
              <a:rPr lang="en-US" dirty="0" smtClean="0"/>
              <a:t>nly adjacency = no link characteristics info</a:t>
            </a:r>
          </a:p>
          <a:p>
            <a:r>
              <a:rPr lang="en-US" dirty="0" smtClean="0"/>
              <a:t>Extract </a:t>
            </a:r>
          </a:p>
          <a:p>
            <a:pPr lvl="1"/>
            <a:r>
              <a:rPr lang="en-US" dirty="0" smtClean="0"/>
              <a:t>535 backbone routers</a:t>
            </a:r>
          </a:p>
          <a:p>
            <a:pPr lvl="1"/>
            <a:r>
              <a:rPr lang="en-US" dirty="0" smtClean="0"/>
              <a:t>3339 gateway routers </a:t>
            </a:r>
            <a:endParaRPr lang="en-US" dirty="0"/>
          </a:p>
          <a:p>
            <a:pPr lvl="1"/>
            <a:r>
              <a:rPr lang="en-US" dirty="0" smtClean="0"/>
              <a:t>3463 customer routers</a:t>
            </a:r>
          </a:p>
          <a:p>
            <a:r>
              <a:rPr lang="en-US" dirty="0" smtClean="0"/>
              <a:t>Backbone &lt;-&gt; Backbone links are 100Mb with 70ms delay</a:t>
            </a:r>
          </a:p>
          <a:p>
            <a:r>
              <a:rPr lang="en-US" dirty="0" smtClean="0"/>
              <a:t>Backbone &lt;-&gt; Gateways links are 10Mb with 20ms delay</a:t>
            </a:r>
          </a:p>
          <a:p>
            <a:r>
              <a:rPr lang="en-US" dirty="0" smtClean="0"/>
              <a:t>Gateway &lt;-&gt; Customer links are 1Mb with 20ms delay</a:t>
            </a: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38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Geneva" charset="0"/>
              </a:rPr>
              <a:t>What is </a:t>
            </a:r>
            <a:r>
              <a:rPr lang="en-US" dirty="0" err="1" smtClean="0">
                <a:latin typeface="Arial" charset="0"/>
                <a:ea typeface="Geneva" charset="0"/>
              </a:rPr>
              <a:t>DoS</a:t>
            </a:r>
            <a:r>
              <a:rPr lang="en-US" dirty="0" smtClean="0">
                <a:latin typeface="Arial" charset="0"/>
                <a:ea typeface="Geneva" charset="0"/>
              </a:rPr>
              <a:t> attack?</a:t>
            </a:r>
            <a:endParaRPr lang="en-US" dirty="0">
              <a:latin typeface="Arial" charset="0"/>
              <a:ea typeface="Geneva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838325"/>
            <a:ext cx="8229600" cy="4287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Arial" charset="0"/>
                <a:ea typeface="Geneva" charset="0"/>
              </a:rPr>
              <a:t>Goal: Prevent legitimate resource usage</a:t>
            </a:r>
          </a:p>
          <a:p>
            <a:pPr lvl="1"/>
            <a:r>
              <a:rPr lang="en-US" sz="2400" dirty="0" smtClean="0">
                <a:latin typeface="Arial" charset="0"/>
                <a:ea typeface="Geneva" charset="0"/>
              </a:rPr>
              <a:t>i.e., attack on availability</a:t>
            </a:r>
            <a:endParaRPr lang="en-US" dirty="0">
              <a:latin typeface="Arial" charset="0"/>
              <a:ea typeface="Geneva" charset="0"/>
            </a:endParaRPr>
          </a:p>
          <a:p>
            <a:endParaRPr lang="en-US" sz="3200" dirty="0" smtClean="0">
              <a:latin typeface="Arial" charset="0"/>
              <a:ea typeface="Geneva" charset="0"/>
            </a:endParaRPr>
          </a:p>
          <a:p>
            <a:r>
              <a:rPr lang="en-US" sz="3200" dirty="0" smtClean="0">
                <a:latin typeface="Arial" charset="0"/>
                <a:ea typeface="Geneva" charset="0"/>
              </a:rPr>
              <a:t>Resources, e.g.,</a:t>
            </a:r>
          </a:p>
          <a:p>
            <a:pPr lvl="1"/>
            <a:r>
              <a:rPr lang="en-US" sz="2400" dirty="0" smtClean="0">
                <a:latin typeface="Arial" charset="0"/>
                <a:ea typeface="Geneva" charset="0"/>
              </a:rPr>
              <a:t>Memory, CPU, Bandwidth, Storage etc.</a:t>
            </a:r>
            <a:endParaRPr lang="en-US" sz="1100" dirty="0">
              <a:latin typeface="Arial" charset="0"/>
              <a:ea typeface="Geneva" charset="0"/>
            </a:endParaRPr>
          </a:p>
          <a:p>
            <a:endParaRPr lang="en-US" sz="3200" dirty="0" smtClean="0">
              <a:latin typeface="Arial" charset="0"/>
              <a:ea typeface="Geneva" charset="0"/>
            </a:endParaRPr>
          </a:p>
          <a:p>
            <a:r>
              <a:rPr lang="en-US" sz="3200" dirty="0" smtClean="0">
                <a:latin typeface="Arial" charset="0"/>
                <a:ea typeface="Geneva" charset="0"/>
              </a:rPr>
              <a:t>Distributed </a:t>
            </a:r>
            <a:r>
              <a:rPr lang="en-US" sz="3200" dirty="0" err="1" smtClean="0">
                <a:latin typeface="Arial" charset="0"/>
                <a:ea typeface="Geneva" charset="0"/>
              </a:rPr>
              <a:t>DoS</a:t>
            </a:r>
            <a:r>
              <a:rPr lang="en-US" sz="3200" dirty="0" smtClean="0">
                <a:latin typeface="Arial" charset="0"/>
                <a:ea typeface="Geneva" charset="0"/>
              </a:rPr>
              <a:t> (</a:t>
            </a:r>
            <a:r>
              <a:rPr lang="en-US" sz="3200" dirty="0" err="1" smtClean="0">
                <a:latin typeface="Arial" charset="0"/>
                <a:ea typeface="Geneva" charset="0"/>
              </a:rPr>
              <a:t>DDoS</a:t>
            </a:r>
            <a:r>
              <a:rPr lang="en-US" sz="3200" dirty="0" smtClean="0">
                <a:latin typeface="Arial" charset="0"/>
                <a:ea typeface="Geneva" charset="0"/>
              </a:rPr>
              <a:t>) attacks are common on today’s Internet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>
                <a:solidFill>
                  <a:srgbClr val="373737"/>
                </a:solidFill>
                <a:cs typeface="Arial" charset="0"/>
              </a:rPr>
              <a:t>PARC   |  </a:t>
            </a:r>
            <a:fld id="{33A7B350-E13A-F242-BD89-866A09E9895D}" type="slidenum">
              <a:rPr lang="en-US" sz="900">
                <a:solidFill>
                  <a:srgbClr val="373737"/>
                </a:solidFill>
                <a:cs typeface="Arial" charset="0"/>
              </a:rPr>
              <a:pPr eaLnBrk="1" hangingPunct="1"/>
              <a:t>2</a:t>
            </a:fld>
            <a:endParaRPr lang="en-US" sz="900">
              <a:solidFill>
                <a:srgbClr val="373737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results</a:t>
            </a:r>
            <a:endParaRPr lang="ru-RU" dirty="0"/>
          </a:p>
        </p:txBody>
      </p:sp>
      <p:pic>
        <p:nvPicPr>
          <p:cNvPr id="9" name="Picture 8" descr="summar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1412777"/>
            <a:ext cx="4176463" cy="4886423"/>
          </a:xfrm>
          <a:prstGeom prst="rect">
            <a:avLst/>
          </a:prstGeom>
        </p:spPr>
      </p:pic>
      <p:pic>
        <p:nvPicPr>
          <p:cNvPr id="10" name="Picture 9" descr="summary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24" y="1412776"/>
            <a:ext cx="5013176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2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373737"/>
                </a:solidFill>
              </a:rPr>
              <a:t>Four-level tree</a:t>
            </a:r>
          </a:p>
          <a:p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Different number of attacker nodes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1-8 attackers (6%-50%)</a:t>
            </a:r>
          </a:p>
          <a:p>
            <a:pPr lvl="1"/>
            <a:endParaRPr lang="en-US" dirty="0" smtClean="0">
              <a:solidFill>
                <a:srgbClr val="373737"/>
              </a:solidFill>
            </a:endParaRPr>
          </a:p>
          <a:p>
            <a:r>
              <a:rPr lang="en-US" dirty="0" smtClean="0">
                <a:solidFill>
                  <a:srgbClr val="373737"/>
                </a:solidFill>
              </a:rPr>
              <a:t>Different </a:t>
            </a:r>
            <a:r>
              <a:rPr lang="en-US" dirty="0" err="1" smtClean="0">
                <a:solidFill>
                  <a:srgbClr val="373737"/>
                </a:solidFill>
              </a:rPr>
              <a:t>DDoS</a:t>
            </a:r>
            <a:r>
              <a:rPr lang="en-US" dirty="0" smtClean="0">
                <a:solidFill>
                  <a:srgbClr val="373737"/>
                </a:solidFill>
              </a:rPr>
              <a:t> mitigation algorithms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dynamic Interest limit adjustments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probabilistic Interest accept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Queues with weighted round robin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PIT limits respecting physical link bandwidth (bandwidth-delay product)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no limits</a:t>
            </a:r>
            <a:endParaRPr lang="en-US" dirty="0">
              <a:solidFill>
                <a:srgbClr val="373737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tree-4-level.pdf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09" b="-33209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evaluation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5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satisfaction ratios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24</a:t>
            </a:fld>
            <a:endParaRPr lang="en-US"/>
          </a:p>
        </p:txBody>
      </p:sp>
      <p:pic>
        <p:nvPicPr>
          <p:cNvPr id="10" name="Content Placeholder 9" descr="tre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3" r="-7893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5928073" y="5957694"/>
            <a:ext cx="3215927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10-run averages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536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 to the attack (satisfaction vs. time)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 descr="tree-evil-4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" b="-1408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5226776" y="5031273"/>
            <a:ext cx="353339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 (25%) attackers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2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Emulation vs. Simulation</a:t>
            </a:r>
            <a:endParaRPr lang="ru-RU" dirty="0"/>
          </a:p>
        </p:txBody>
      </p:sp>
      <p:sp>
        <p:nvSpPr>
          <p:cNvPr id="17" name="Прямоугольник 3"/>
          <p:cNvSpPr/>
          <p:nvPr/>
        </p:nvSpPr>
        <p:spPr>
          <a:xfrm>
            <a:off x="0" y="1412776"/>
            <a:ext cx="9144000" cy="648072"/>
          </a:xfrm>
          <a:prstGeom prst="rect">
            <a:avLst/>
          </a:prstGeom>
          <a:solidFill>
            <a:srgbClr val="F2822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5184576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Simulation is the primary evaluation tool in this project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r>
              <a:rPr lang="en-US" dirty="0" smtClean="0"/>
              <a:t>NDN simulator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CCNx</a:t>
            </a:r>
            <a:r>
              <a:rPr lang="en-US" dirty="0" smtClean="0"/>
              <a:t> ?</a:t>
            </a:r>
            <a:endParaRPr lang="en-US" dirty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In </a:t>
            </a:r>
            <a:r>
              <a:rPr lang="en-US" dirty="0" err="1" smtClean="0"/>
              <a:t>Deterlab</a:t>
            </a:r>
            <a:r>
              <a:rPr lang="en-US" dirty="0" smtClean="0"/>
              <a:t> emulate </a:t>
            </a:r>
            <a:r>
              <a:rPr lang="en-US" dirty="0" err="1" smtClean="0"/>
              <a:t>CCNx</a:t>
            </a:r>
            <a:r>
              <a:rPr lang="en-US" dirty="0" smtClean="0"/>
              <a:t> in </a:t>
            </a:r>
            <a:r>
              <a:rPr lang="en-US" dirty="0" err="1" smtClean="0"/>
              <a:t>DDoS</a:t>
            </a:r>
            <a:r>
              <a:rPr lang="en-US" dirty="0" smtClean="0"/>
              <a:t>                 scenario on a small tree topology 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Simulate the same in NDN simulator</a:t>
            </a:r>
            <a:endParaRPr lang="en-US" dirty="0"/>
          </a:p>
          <a:p>
            <a:pPr>
              <a:buNone/>
            </a:pPr>
            <a:endParaRPr lang="ru-RU" dirty="0"/>
          </a:p>
        </p:txBody>
      </p:sp>
      <p:pic>
        <p:nvPicPr>
          <p:cNvPr id="18" name="Picture 17" descr="small-tre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542" y="2268319"/>
            <a:ext cx="3312368" cy="36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32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comparison</a:t>
            </a:r>
            <a:endParaRPr lang="ru-RU" dirty="0"/>
          </a:p>
        </p:txBody>
      </p:sp>
      <p:pic>
        <p:nvPicPr>
          <p:cNvPr id="4" name="Picture 3" descr="tre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" y="1412775"/>
            <a:ext cx="4608512" cy="4209091"/>
          </a:xfrm>
          <a:prstGeom prst="rect">
            <a:avLst/>
          </a:prstGeom>
        </p:spPr>
      </p:pic>
      <p:pic>
        <p:nvPicPr>
          <p:cNvPr id="6" name="Picture 5" descr="tree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7"/>
            <a:ext cx="4600600" cy="4175224"/>
          </a:xfrm>
          <a:prstGeom prst="rect">
            <a:avLst/>
          </a:prstGeom>
        </p:spPr>
      </p:pic>
      <p:sp>
        <p:nvSpPr>
          <p:cNvPr id="8" name="Содержимое 2"/>
          <p:cNvSpPr>
            <a:spLocks noGrp="1"/>
          </p:cNvSpPr>
          <p:nvPr>
            <p:ph idx="1"/>
          </p:nvPr>
        </p:nvSpPr>
        <p:spPr>
          <a:xfrm>
            <a:off x="107504" y="5721769"/>
            <a:ext cx="4608512" cy="797571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Shows the strength of </a:t>
            </a:r>
            <a:r>
              <a:rPr lang="en-US" dirty="0" err="1" smtClean="0"/>
              <a:t>DDoS</a:t>
            </a:r>
            <a:r>
              <a:rPr lang="en-US" dirty="0" smtClean="0"/>
              <a:t> attack (adjusted)</a:t>
            </a:r>
          </a:p>
          <a:p>
            <a:pPr marL="0" indent="0">
              <a:buNone/>
            </a:pPr>
            <a:r>
              <a:rPr lang="en-US" dirty="0" smtClean="0"/>
              <a:t>Malicious app sends Interests every </a:t>
            </a:r>
            <a:r>
              <a:rPr lang="en-US" dirty="0"/>
              <a:t>2.8 </a:t>
            </a:r>
            <a:r>
              <a:rPr lang="en-US" dirty="0" err="1"/>
              <a:t>ms</a:t>
            </a:r>
            <a:r>
              <a:rPr lang="en-US" dirty="0"/>
              <a:t> in simulation </a:t>
            </a:r>
            <a:r>
              <a:rPr lang="en-US" dirty="0" smtClean="0"/>
              <a:t>&amp; 2ms in emulation (Operating System scheduling effect)</a:t>
            </a:r>
            <a:endParaRPr lang="ru-RU" dirty="0"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5004048" y="5710006"/>
            <a:ext cx="4139952" cy="764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Shows successful data retrieval by legitimate consumers</a:t>
            </a:r>
          </a:p>
          <a:p>
            <a:pPr marL="0" indent="0">
              <a:buNone/>
            </a:pPr>
            <a:r>
              <a:rPr lang="en-US" dirty="0" err="1" smtClean="0"/>
              <a:t>DDos</a:t>
            </a:r>
            <a:r>
              <a:rPr lang="en-US" dirty="0" smtClean="0"/>
              <a:t> attack on [60,90] seconds </a:t>
            </a: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75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experimental setup</a:t>
            </a:r>
            <a:endParaRPr lang="ru-RU" dirty="0"/>
          </a:p>
        </p:txBody>
      </p:sp>
      <p:sp>
        <p:nvSpPr>
          <p:cNvPr id="5" name="Прямоугольник 3"/>
          <p:cNvSpPr/>
          <p:nvPr/>
        </p:nvSpPr>
        <p:spPr>
          <a:xfrm>
            <a:off x="0" y="1412776"/>
            <a:ext cx="9144000" cy="648072"/>
          </a:xfrm>
          <a:prstGeom prst="rect">
            <a:avLst/>
          </a:prstGeom>
          <a:solidFill>
            <a:srgbClr val="F2822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518457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Realistic Internet scale topology</a:t>
            </a:r>
          </a:p>
          <a:p>
            <a:endParaRPr lang="en-US" dirty="0" smtClean="0"/>
          </a:p>
          <a:p>
            <a:r>
              <a:rPr lang="en-US" dirty="0" err="1" smtClean="0"/>
              <a:t>Rocketfuel</a:t>
            </a:r>
            <a:r>
              <a:rPr lang="en-US" dirty="0" smtClean="0"/>
              <a:t> Sprint topology (and others in future e.g. ATT)</a:t>
            </a:r>
          </a:p>
          <a:p>
            <a:r>
              <a:rPr lang="en-US" dirty="0" smtClean="0"/>
              <a:t>Sprint is  7337 routers and 10 000 links </a:t>
            </a:r>
          </a:p>
          <a:p>
            <a:r>
              <a:rPr lang="en-US" dirty="0"/>
              <a:t>O</a:t>
            </a:r>
            <a:r>
              <a:rPr lang="en-US" dirty="0" smtClean="0"/>
              <a:t>nly adjacency = no link characteristics info</a:t>
            </a:r>
          </a:p>
          <a:p>
            <a:r>
              <a:rPr lang="en-US" dirty="0" smtClean="0"/>
              <a:t>Extract </a:t>
            </a:r>
          </a:p>
          <a:p>
            <a:pPr lvl="1"/>
            <a:r>
              <a:rPr lang="en-US" dirty="0" smtClean="0"/>
              <a:t>535 backbone routers</a:t>
            </a:r>
          </a:p>
          <a:p>
            <a:pPr lvl="1"/>
            <a:r>
              <a:rPr lang="en-US" dirty="0" smtClean="0"/>
              <a:t>3339 gateway routers </a:t>
            </a:r>
            <a:endParaRPr lang="en-US" dirty="0"/>
          </a:p>
          <a:p>
            <a:pPr lvl="1"/>
            <a:r>
              <a:rPr lang="en-US" dirty="0" smtClean="0"/>
              <a:t>3463 customer routers</a:t>
            </a:r>
          </a:p>
          <a:p>
            <a:r>
              <a:rPr lang="en-US" dirty="0" smtClean="0"/>
              <a:t>Backbone &lt;-&gt; Backbone links are 100Mb with 70ms delay</a:t>
            </a:r>
          </a:p>
          <a:p>
            <a:r>
              <a:rPr lang="en-US" dirty="0" smtClean="0"/>
              <a:t>Backbone &lt;-&gt; Gateways links are 10Mb with 20ms delay</a:t>
            </a:r>
          </a:p>
          <a:p>
            <a:r>
              <a:rPr lang="en-US" dirty="0" smtClean="0"/>
              <a:t>Gateway &lt;-&gt; Customer links are 1Mb with 20ms delay</a:t>
            </a: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422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experimental setup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/>
          </a:bodyPr>
          <a:lstStyle/>
          <a:p>
            <a:r>
              <a:rPr lang="en-US" dirty="0" smtClean="0"/>
              <a:t>Randomly choose 1 backbone router and install Producer app</a:t>
            </a:r>
          </a:p>
          <a:p>
            <a:r>
              <a:rPr lang="en-US" dirty="0" smtClean="0"/>
              <a:t>Randomly choose 1%, 5%, 10%, 25% and 50% of customer routers that will have a malicious app installed on them</a:t>
            </a:r>
          </a:p>
          <a:p>
            <a:r>
              <a:rPr lang="en-US" dirty="0" smtClean="0"/>
              <a:t>All other customer routers have a legitimate app installed</a:t>
            </a:r>
          </a:p>
          <a:p>
            <a:pPr marL="0" indent="0">
              <a:buNone/>
            </a:pP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2179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smtClean="0"/>
              <a:t>D)</a:t>
            </a:r>
            <a:r>
              <a:rPr lang="en-US" dirty="0" err="1" smtClean="0"/>
              <a:t>DoS</a:t>
            </a:r>
            <a:r>
              <a:rPr lang="en-US" dirty="0" smtClean="0"/>
              <a:t> in CCN: IP vs. CCN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38960"/>
            <a:ext cx="8940800" cy="4287203"/>
          </a:xfrm>
        </p:spPr>
        <p:txBody>
          <a:bodyPr/>
          <a:lstStyle/>
          <a:p>
            <a:r>
              <a:rPr lang="en-US" sz="3200" dirty="0" smtClean="0"/>
              <a:t>CCN is fundamentally different than IP</a:t>
            </a:r>
          </a:p>
          <a:p>
            <a:pPr lvl="1"/>
            <a:r>
              <a:rPr lang="en-US" sz="2400" dirty="0" smtClean="0"/>
              <a:t>Not push based</a:t>
            </a:r>
          </a:p>
          <a:p>
            <a:pPr lvl="2"/>
            <a:r>
              <a:rPr lang="en-US" sz="1800" dirty="0"/>
              <a:t>Data transmission must be preceded by a request for that data.</a:t>
            </a:r>
          </a:p>
          <a:p>
            <a:pPr lvl="2"/>
            <a:r>
              <a:rPr lang="en-US" sz="1800" dirty="0"/>
              <a:t>Most </a:t>
            </a:r>
            <a:r>
              <a:rPr lang="en-US" sz="1800" dirty="0" err="1"/>
              <a:t>DoS</a:t>
            </a:r>
            <a:r>
              <a:rPr lang="en-US" sz="1800" dirty="0"/>
              <a:t> attacks in IP are possible because unsolicited data can be sent anywhere </a:t>
            </a:r>
          </a:p>
          <a:p>
            <a:pPr lvl="1"/>
            <a:r>
              <a:rPr lang="en-US" sz="2400" dirty="0" smtClean="0"/>
              <a:t>Reliable Forwarding Plane</a:t>
            </a:r>
          </a:p>
          <a:p>
            <a:pPr lvl="2"/>
            <a:r>
              <a:rPr lang="en-US" sz="1800" dirty="0" smtClean="0"/>
              <a:t>Interest and data follow the same path (i.e., immediate feedback to routers)</a:t>
            </a:r>
          </a:p>
          <a:p>
            <a:pPr lvl="2"/>
            <a:r>
              <a:rPr lang="en-US" sz="1800" dirty="0" smtClean="0"/>
              <a:t>Easy to secure routing (remains challenging in BGP)</a:t>
            </a:r>
          </a:p>
          <a:p>
            <a:pPr lvl="2"/>
            <a:r>
              <a:rPr lang="en-US" sz="1800" dirty="0" smtClean="0"/>
              <a:t>Better resiliency with multi-path routing </a:t>
            </a:r>
            <a:endParaRPr lang="en-US" sz="1800" dirty="0"/>
          </a:p>
          <a:p>
            <a:pPr lvl="1"/>
            <a:r>
              <a:rPr lang="en-US" sz="2400" dirty="0"/>
              <a:t>Most current </a:t>
            </a:r>
            <a:r>
              <a:rPr lang="en-US" sz="2400" dirty="0" err="1"/>
              <a:t>DoS</a:t>
            </a:r>
            <a:r>
              <a:rPr lang="en-US" sz="2400" dirty="0"/>
              <a:t> attacks on IP are not applicable to CCN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3200" dirty="0" smtClean="0"/>
              <a:t>What about new </a:t>
            </a:r>
            <a:r>
              <a:rPr lang="en-US" sz="3200" dirty="0" err="1" smtClean="0"/>
              <a:t>DoS</a:t>
            </a:r>
            <a:r>
              <a:rPr lang="en-US" sz="3200" dirty="0" smtClean="0"/>
              <a:t> attacks, specific to CCN?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58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results</a:t>
            </a:r>
            <a:endParaRPr lang="ru-RU" dirty="0"/>
          </a:p>
        </p:txBody>
      </p:sp>
      <p:pic>
        <p:nvPicPr>
          <p:cNvPr id="9" name="Picture 8" descr="summary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1412777"/>
            <a:ext cx="4176463" cy="4886423"/>
          </a:xfrm>
          <a:prstGeom prst="rect">
            <a:avLst/>
          </a:prstGeom>
        </p:spPr>
      </p:pic>
      <p:pic>
        <p:nvPicPr>
          <p:cNvPr id="10" name="Picture 9" descr="summary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24" y="1412776"/>
            <a:ext cx="5013176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7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EEF2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results</a:t>
            </a:r>
            <a:endParaRPr lang="ru-RU" dirty="0"/>
          </a:p>
        </p:txBody>
      </p:sp>
      <p:pic>
        <p:nvPicPr>
          <p:cNvPr id="8" name="Picture 7" descr="summary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4528592" cy="4528592"/>
          </a:xfrm>
          <a:prstGeom prst="rect">
            <a:avLst/>
          </a:prstGeom>
        </p:spPr>
      </p:pic>
      <p:pic>
        <p:nvPicPr>
          <p:cNvPr id="9" name="Picture 8" descr="summary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4541950" cy="45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robabilistic-bad.png"/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9" b="-1189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373737"/>
                </a:solidFill>
              </a:rPr>
              <a:t>Performance may suffer significantly if parameters of the probabilistic model are adjusted incorrectly</a:t>
            </a:r>
          </a:p>
          <a:p>
            <a:pPr lvl="1"/>
            <a:r>
              <a:rPr lang="en-US" dirty="0" smtClean="0">
                <a:solidFill>
                  <a:srgbClr val="373737"/>
                </a:solidFill>
              </a:rPr>
              <a:t>“grace” acceptance increased from 1% to 5% compared to previous slide</a:t>
            </a:r>
            <a:endParaRPr lang="en-US" dirty="0">
              <a:solidFill>
                <a:srgbClr val="37373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Probabilistic model. Effect of bad </a:t>
            </a:r>
            <a:r>
              <a:rPr lang="en-US" dirty="0" err="1" smtClean="0"/>
              <a:t>params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61" y="5401733"/>
            <a:ext cx="589231" cy="58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623610"/>
            <a:ext cx="956733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1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on UCI’s pushback mechanism (</a:t>
            </a:r>
            <a:r>
              <a:rPr lang="en-US" dirty="0" err="1" smtClean="0"/>
              <a:t>poseidon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1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PUSH-BACK OVER COMPLEX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DF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54" y="1627188"/>
            <a:ext cx="4210579" cy="366045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5452533"/>
            <a:ext cx="8229600" cy="6736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>
                <a:latin typeface="NimbusRomNo9L"/>
              </a:rPr>
              <a:t>Deutsches</a:t>
            </a:r>
            <a:r>
              <a:rPr lang="en-US" dirty="0" smtClean="0">
                <a:latin typeface="NimbusRomNo9L"/>
              </a:rPr>
              <a:t> </a:t>
            </a:r>
            <a:r>
              <a:rPr lang="en-US" dirty="0" err="1" smtClean="0">
                <a:latin typeface="NimbusRomNo9L"/>
              </a:rPr>
              <a:t>ForschungsNetz</a:t>
            </a:r>
            <a:r>
              <a:rPr lang="en-US" dirty="0" smtClean="0">
                <a:latin typeface="NimbusRomNo9L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0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PUSH-BACK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dfn_pushback_content_received_chart_post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2366962"/>
            <a:ext cx="8477249" cy="2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PUSH-BACK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 descr="dfn_bandwidth_cr9_contents_attackers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1564215"/>
            <a:ext cx="3389194" cy="1892300"/>
          </a:xfrm>
          <a:prstGeom prst="rect">
            <a:avLst/>
          </a:prstGeom>
        </p:spPr>
      </p:pic>
      <p:pic>
        <p:nvPicPr>
          <p:cNvPr id="7" name="Picture 6" descr="dfn_bandwidth_cr9_contents_baseli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279"/>
            <a:ext cx="3389194" cy="1892301"/>
          </a:xfrm>
          <a:prstGeom prst="rect">
            <a:avLst/>
          </a:prstGeom>
        </p:spPr>
      </p:pic>
      <p:pic>
        <p:nvPicPr>
          <p:cNvPr id="8" name="Picture 7" descr="dfn_bandwidth_cr9_contents_simpl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800" y="4064000"/>
            <a:ext cx="3389194" cy="1892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300" y="3530600"/>
            <a:ext cx="367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content traffic (no attack)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21300" y="3530600"/>
            <a:ext cx="302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traffic under attack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5918200"/>
            <a:ext cx="421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push-back-based countermeasure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(D)</a:t>
            </a:r>
            <a:r>
              <a:rPr lang="en-US" dirty="0" err="1" smtClean="0"/>
              <a:t>DoS</a:t>
            </a:r>
            <a:r>
              <a:rPr lang="en-US" dirty="0" smtClean="0"/>
              <a:t> in CCN: Two Major 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971" y="1442066"/>
            <a:ext cx="8229600" cy="4552335"/>
          </a:xfrm>
        </p:spPr>
        <p:txBody>
          <a:bodyPr/>
          <a:lstStyle/>
          <a:p>
            <a:r>
              <a:rPr lang="en-US" dirty="0" smtClean="0"/>
              <a:t>Content Poisoning:</a:t>
            </a:r>
          </a:p>
          <a:p>
            <a:pPr lvl="1"/>
            <a:r>
              <a:rPr lang="en-US" dirty="0" smtClean="0"/>
              <a:t>Adversary introduces junk or fraudulent content 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ollutes router caches and consumes bandwidth</a:t>
            </a:r>
          </a:p>
          <a:p>
            <a:pPr lvl="2"/>
            <a:r>
              <a:rPr lang="en-US" dirty="0" smtClean="0"/>
              <a:t>Invalid signatures or valid signatures by invalid producers</a:t>
            </a:r>
          </a:p>
          <a:p>
            <a:pPr lvl="1"/>
            <a:r>
              <a:rPr lang="en-US" dirty="0" smtClean="0"/>
              <a:t>Not easy to implement: cannot unilaterally push content </a:t>
            </a:r>
          </a:p>
          <a:p>
            <a:pPr lvl="2"/>
            <a:r>
              <a:rPr lang="en-US" dirty="0" smtClean="0"/>
              <a:t>there will likely be trust mechanisms to register namespaces, etc.</a:t>
            </a:r>
          </a:p>
          <a:p>
            <a:r>
              <a:rPr lang="en-US" dirty="0" smtClean="0"/>
              <a:t>Interest flooding:</a:t>
            </a:r>
          </a:p>
          <a:p>
            <a:pPr lvl="1"/>
            <a:r>
              <a:rPr lang="en-US" dirty="0" smtClean="0"/>
              <a:t>Adversary injects a large number of spurious interests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on-</a:t>
            </a:r>
            <a:r>
              <a:rPr lang="en-US" dirty="0" err="1" smtClean="0"/>
              <a:t>sensical</a:t>
            </a:r>
            <a:r>
              <a:rPr lang="en-US" dirty="0"/>
              <a:t> </a:t>
            </a:r>
            <a:r>
              <a:rPr lang="en-US" dirty="0" smtClean="0"/>
              <a:t>distinct interests: not collapsible by routers</a:t>
            </a:r>
          </a:p>
          <a:p>
            <a:pPr lvl="2"/>
            <a:r>
              <a:rPr lang="en-US" dirty="0" smtClean="0"/>
              <a:t>Consume PIT state in intervening routers as well as bandwidth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egitimate CCN traffic suffers…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asy to implement</a:t>
            </a:r>
          </a:p>
          <a:p>
            <a:pPr lvl="1"/>
            <a:r>
              <a:rPr lang="en-US" dirty="0" smtClean="0"/>
              <a:t>Current </a:t>
            </a:r>
            <a:r>
              <a:rPr lang="en-US" dirty="0" err="1" smtClean="0"/>
              <a:t>CCNx</a:t>
            </a:r>
            <a:r>
              <a:rPr lang="en-US" dirty="0" smtClean="0"/>
              <a:t> has no countermeasures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This talk is focused on interest flooding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Flooding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interest packets could be used for </a:t>
            </a:r>
            <a:r>
              <a:rPr lang="en-US" dirty="0" err="1" smtClean="0"/>
              <a:t>DoS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Interests are unsolicited</a:t>
            </a:r>
          </a:p>
          <a:p>
            <a:pPr lvl="1"/>
            <a:r>
              <a:rPr lang="en-US" dirty="0"/>
              <a:t>Each non-collapsible interest consumes state (distinct PIT entry) in </a:t>
            </a:r>
            <a:r>
              <a:rPr lang="en-US" dirty="0" smtClean="0"/>
              <a:t>intervening routers</a:t>
            </a:r>
            <a:endParaRPr lang="en-US" dirty="0"/>
          </a:p>
          <a:p>
            <a:pPr lvl="1"/>
            <a:r>
              <a:rPr lang="en-US" dirty="0"/>
              <a:t>Interests requesting distinct data cannot be collapsed</a:t>
            </a:r>
          </a:p>
          <a:p>
            <a:pPr lvl="1"/>
            <a:r>
              <a:rPr lang="en-US" dirty="0"/>
              <a:t>Interests (usually) routed towards data producer(s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Can such attacks be prevented?</a:t>
            </a:r>
          </a:p>
          <a:p>
            <a:pPr lvl="1"/>
            <a:r>
              <a:rPr lang="en-US" dirty="0" smtClean="0"/>
              <a:t>Short Answer: Yes</a:t>
            </a:r>
          </a:p>
          <a:p>
            <a:pPr lvl="1"/>
            <a:r>
              <a:rPr lang="en-US" dirty="0"/>
              <a:t>Unlike IP routers, </a:t>
            </a:r>
            <a:r>
              <a:rPr lang="en-US" dirty="0" err="1"/>
              <a:t>ccn</a:t>
            </a:r>
            <a:r>
              <a:rPr lang="en-US" dirty="0"/>
              <a:t> routers maintain rich state information that can be used to detect and react to interest flooding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1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of an (interest flooding)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Content Placeholder 15" descr="simple-limit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" t="46299" r="193" b="-13423"/>
          <a:stretch/>
        </p:blipFill>
        <p:spPr>
          <a:xfrm>
            <a:off x="298450" y="1790700"/>
            <a:ext cx="8229600" cy="5067300"/>
          </a:xfrm>
        </p:spPr>
      </p:pic>
    </p:spTree>
    <p:extLst>
      <p:ext uri="{BB962C8B-B14F-4D97-AF65-F5344CB8AC3E}">
        <p14:creationId xmlns:p14="http://schemas.microsoft.com/office/powerpoint/2010/main" val="209384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the solution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Simulation</a:t>
            </a:r>
            <a:r>
              <a:rPr lang="en-US" dirty="0"/>
              <a:t>-based </a:t>
            </a:r>
            <a:r>
              <a:rPr lang="en-US" dirty="0" smtClean="0"/>
              <a:t>small experimentations</a:t>
            </a:r>
          </a:p>
          <a:p>
            <a:pPr lvl="1"/>
            <a:r>
              <a:rPr lang="en-US" dirty="0" err="1" smtClean="0"/>
              <a:t>ndnSIM</a:t>
            </a:r>
            <a:r>
              <a:rPr lang="en-US" dirty="0" smtClean="0"/>
              <a:t> modular NDN simulator</a:t>
            </a:r>
          </a:p>
          <a:p>
            <a:pPr lvl="2"/>
            <a:r>
              <a:rPr lang="en-US" dirty="0" smtClean="0">
                <a:hlinkClick r:id="rId2"/>
              </a:rPr>
              <a:t>http://ndnsim.net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different scale topologies</a:t>
            </a:r>
          </a:p>
          <a:p>
            <a:pPr lvl="2"/>
            <a:r>
              <a:rPr lang="en-US" dirty="0" smtClean="0"/>
              <a:t>binary trees (3, 31, 128 nodes)</a:t>
            </a:r>
          </a:p>
          <a:p>
            <a:pPr lvl="2"/>
            <a:r>
              <a:rPr lang="en-US" dirty="0" smtClean="0"/>
              <a:t>10Mbps links</a:t>
            </a:r>
          </a:p>
          <a:p>
            <a:pPr lvl="2"/>
            <a:r>
              <a:rPr lang="en-US" dirty="0" smtClean="0"/>
              <a:t>propagation delays randomized from range 1-10ms</a:t>
            </a:r>
          </a:p>
          <a:p>
            <a:pPr lvl="2"/>
            <a:r>
              <a:rPr lang="en-US" dirty="0" smtClean="0"/>
              <a:t>No caching (worst case scenario)</a:t>
            </a:r>
          </a:p>
          <a:p>
            <a:pPr lvl="1"/>
            <a:r>
              <a:rPr lang="en-US" dirty="0"/>
              <a:t>simple attacker model </a:t>
            </a:r>
            <a:endParaRPr lang="en-US" dirty="0" smtClean="0"/>
          </a:p>
          <a:p>
            <a:pPr lvl="2"/>
            <a:r>
              <a:rPr lang="en-US" dirty="0" smtClean="0"/>
              <a:t>Sends targeted interests (common prefix) for non-existing content</a:t>
            </a:r>
          </a:p>
          <a:p>
            <a:pPr lvl="2"/>
            <a:r>
              <a:rPr lang="en-US" dirty="0" smtClean="0"/>
              <a:t>up </a:t>
            </a:r>
            <a:r>
              <a:rPr lang="en-US" dirty="0"/>
              <a:t>to 50% attacker population</a:t>
            </a:r>
          </a:p>
          <a:p>
            <a:pPr lvl="1"/>
            <a:r>
              <a:rPr lang="en-US" dirty="0"/>
              <a:t>various mitigation </a:t>
            </a:r>
            <a:r>
              <a:rPr lang="en-US" dirty="0" smtClean="0"/>
              <a:t>techniques</a:t>
            </a:r>
          </a:p>
          <a:p>
            <a:r>
              <a:rPr lang="en-US" dirty="0"/>
              <a:t>Emulation-based verification</a:t>
            </a:r>
          </a:p>
          <a:p>
            <a:r>
              <a:rPr lang="en-US" dirty="0" smtClean="0"/>
              <a:t>Large scale simulations for promising mitigation techniques</a:t>
            </a:r>
            <a:endParaRPr lang="en-US" dirty="0"/>
          </a:p>
          <a:p>
            <a:pPr lvl="1"/>
            <a:endParaRPr lang="en-US" dirty="0" smtClean="0"/>
          </a:p>
          <a:p>
            <a:pPr marL="457196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6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Brief intro to </a:t>
            </a:r>
            <a:r>
              <a:rPr lang="en-US" dirty="0" err="1" smtClean="0"/>
              <a:t>ndnSIM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721" b="-721"/>
          <a:stretch>
            <a:fillRect/>
          </a:stretch>
        </p:blipFill>
        <p:spPr>
          <a:xfrm>
            <a:off x="576264" y="1539875"/>
            <a:ext cx="7787833" cy="4803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1784" y="6352763"/>
            <a:ext cx="534019" cy="365125"/>
          </a:xfrm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6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Respecting physical (bandwidth</a:t>
            </a:r>
            <a:r>
              <a:rPr lang="en-US" dirty="0"/>
              <a:t>)</a:t>
            </a:r>
            <a:r>
              <a:rPr lang="en-US" dirty="0" smtClean="0"/>
              <a:t> 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CCNx</a:t>
            </a:r>
            <a:r>
              <a:rPr lang="en-US" dirty="0" smtClean="0"/>
              <a:t> code does not limit the PIT size, or the # of Pending interests for any interface </a:t>
            </a:r>
          </a:p>
          <a:p>
            <a:pPr lvl="1"/>
            <a:r>
              <a:rPr lang="en-US" dirty="0" smtClean="0"/>
              <a:t>Downstream can send more interests than physically possible to satisfy.</a:t>
            </a:r>
          </a:p>
          <a:p>
            <a:r>
              <a:rPr lang="en-US" dirty="0" smtClean="0"/>
              <a:t>CCN has balanced flow between Interests &amp; Data</a:t>
            </a:r>
            <a:endParaRPr lang="en-US" dirty="0"/>
          </a:p>
          <a:p>
            <a:pPr lvl="1"/>
            <a:r>
              <a:rPr lang="en-US" dirty="0"/>
              <a:t>Number of Interests defines upper limit on Data packets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number of pending Interests to fully utilize </a:t>
            </a:r>
            <a:r>
              <a:rPr lang="en-US" dirty="0" smtClean="0"/>
              <a:t>a link with </a:t>
            </a:r>
            <a:r>
              <a:rPr lang="en-US" dirty="0"/>
              <a:t>data </a:t>
            </a:r>
            <a:r>
              <a:rPr lang="en-US" dirty="0" smtClean="0"/>
              <a:t>packets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PARC   |  </a:t>
            </a:r>
            <a:fld id="{9D51D681-9CCC-EE47-B758-244B30BEDE2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763985"/>
              </p:ext>
            </p:extLst>
          </p:nvPr>
        </p:nvGraphicFramePr>
        <p:xfrm>
          <a:off x="1308100" y="5276850"/>
          <a:ext cx="67881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3429000" imgH="431800" progId="Equation.3">
                  <p:embed/>
                </p:oleObj>
              </mc:Choice>
              <mc:Fallback>
                <p:oleObj name="Equation" r:id="rId3" imgW="3429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8100" y="5276850"/>
                        <a:ext cx="6788150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005968"/>
      </p:ext>
    </p:extLst>
  </p:cSld>
  <p:clrMapOvr>
    <a:masterClrMapping/>
  </p:clrMapOvr>
</p:sld>
</file>

<file path=ppt/theme/theme1.xml><?xml version="1.0" encoding="utf-8"?>
<a:theme xmlns:a="http://schemas.openxmlformats.org/drawingml/2006/main" name="PARC_ppt_theme_light">
  <a:themeElements>
    <a:clrScheme name="parc">
      <a:dk1>
        <a:srgbClr val="373737"/>
      </a:dk1>
      <a:lt1>
        <a:srgbClr val="FFFFFF"/>
      </a:lt1>
      <a:dk2>
        <a:srgbClr val="295466"/>
      </a:dk2>
      <a:lt2>
        <a:srgbClr val="F8F8F8"/>
      </a:lt2>
      <a:accent1>
        <a:srgbClr val="3B6A88"/>
      </a:accent1>
      <a:accent2>
        <a:srgbClr val="E6641E"/>
      </a:accent2>
      <a:accent3>
        <a:srgbClr val="D5D5D5"/>
      </a:accent3>
      <a:accent4>
        <a:srgbClr val="373737"/>
      </a:accent4>
      <a:accent5>
        <a:srgbClr val="0E2231"/>
      </a:accent5>
      <a:accent6>
        <a:srgbClr val="255467"/>
      </a:accent6>
      <a:hlink>
        <a:srgbClr val="4E89B3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PARC_ppt_theme_white.thmx</Template>
  <TotalTime>6422</TotalTime>
  <Words>1704</Words>
  <Application>Microsoft Macintosh PowerPoint</Application>
  <PresentationFormat>On-screen Show (4:3)</PresentationFormat>
  <Paragraphs>309</Paragraphs>
  <Slides>36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PARC_ppt_theme_light</vt:lpstr>
      <vt:lpstr>Equation</vt:lpstr>
      <vt:lpstr>(D)DoS in CCN: Evaluation &amp; Countermeasures</vt:lpstr>
      <vt:lpstr>What is DoS attack?</vt:lpstr>
      <vt:lpstr>(D)DoS in CCN: IP vs. CCN</vt:lpstr>
      <vt:lpstr> (D)DoS in CCN: Two Major Threats</vt:lpstr>
      <vt:lpstr>Interest Flooding Attacks</vt:lpstr>
      <vt:lpstr>Picture of an (interest flooding) attack</vt:lpstr>
      <vt:lpstr>Exploring the solution space</vt:lpstr>
      <vt:lpstr>Brief intro to ndnSIM</vt:lpstr>
      <vt:lpstr>Respecting physical (bandwidth) limits</vt:lpstr>
      <vt:lpstr>That limit alone is not sufficient</vt:lpstr>
      <vt:lpstr>Utilizing the state information in routers</vt:lpstr>
      <vt:lpstr>Weighted round-robin on interest queues</vt:lpstr>
      <vt:lpstr>Weighted round-robin results</vt:lpstr>
      <vt:lpstr>Probabilistic Interest acceptance/drops</vt:lpstr>
      <vt:lpstr>Probabilistic Interest acceptance Results</vt:lpstr>
      <vt:lpstr>Dynamic Interest limit adjustments</vt:lpstr>
      <vt:lpstr>Illustration of Dynamic limits</vt:lpstr>
      <vt:lpstr>Dynamic limits results</vt:lpstr>
      <vt:lpstr>Large scale experimental setup</vt:lpstr>
      <vt:lpstr>Large scale results</vt:lpstr>
      <vt:lpstr>Thanks!</vt:lpstr>
      <vt:lpstr>BACKUP SLIDES</vt:lpstr>
      <vt:lpstr>Overall evaluation results</vt:lpstr>
      <vt:lpstr>Interest satisfaction ratios</vt:lpstr>
      <vt:lpstr>Reaction to the attack (satisfaction vs. time)</vt:lpstr>
      <vt:lpstr>Emulation vs. Simulation</vt:lpstr>
      <vt:lpstr>Results of comparison</vt:lpstr>
      <vt:lpstr>Large scale experimental setup</vt:lpstr>
      <vt:lpstr>Large scale experimental setup</vt:lpstr>
      <vt:lpstr>Large scale results</vt:lpstr>
      <vt:lpstr>Large scale results</vt:lpstr>
      <vt:lpstr>Probabilistic model. Effect of bad params</vt:lpstr>
      <vt:lpstr>Results on UCI’s pushback mechanism (poseidon)</vt:lpstr>
      <vt:lpstr>PUSH-BACK OVER COMPLEX TOPOLOGIES</vt:lpstr>
      <vt:lpstr>PUSH-BACK</vt:lpstr>
      <vt:lpstr>PUSH-BACK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Christy Brennand</dc:creator>
  <cp:lastModifiedBy>Alex Afanasyev</cp:lastModifiedBy>
  <cp:revision>255</cp:revision>
  <cp:lastPrinted>2010-12-08T17:54:49Z</cp:lastPrinted>
  <dcterms:created xsi:type="dcterms:W3CDTF">2010-12-09T17:43:50Z</dcterms:created>
  <dcterms:modified xsi:type="dcterms:W3CDTF">2012-10-07T20:12:48Z</dcterms:modified>
</cp:coreProperties>
</file>